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3300"/>
    <a:srgbClr val="FF00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83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0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49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2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35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77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13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33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8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35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7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8C1E45-ACD7-48F5-B823-457A635A26EC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9BDBB5-59F8-44E0-B4D7-49F29F719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9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1">
            <a:extLst>
              <a:ext uri="{FF2B5EF4-FFF2-40B4-BE49-F238E27FC236}">
                <a16:creationId xmlns:a16="http://schemas.microsoft.com/office/drawing/2014/main" id="{938383BB-2D35-B562-75FD-F783EA93E3B6}"/>
              </a:ext>
            </a:extLst>
          </p:cNvPr>
          <p:cNvSpPr txBox="1">
            <a:spLocks/>
          </p:cNvSpPr>
          <p:nvPr/>
        </p:nvSpPr>
        <p:spPr>
          <a:xfrm>
            <a:off x="116087" y="2366232"/>
            <a:ext cx="5644096" cy="274551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275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6" name="タイトル 1">
            <a:extLst>
              <a:ext uri="{FF2B5EF4-FFF2-40B4-BE49-F238E27FC236}">
                <a16:creationId xmlns:a16="http://schemas.microsoft.com/office/drawing/2014/main" id="{853C115D-E4B9-5FB1-94AA-F7C7632B9008}"/>
              </a:ext>
            </a:extLst>
          </p:cNvPr>
          <p:cNvSpPr txBox="1">
            <a:spLocks/>
          </p:cNvSpPr>
          <p:nvPr/>
        </p:nvSpPr>
        <p:spPr>
          <a:xfrm>
            <a:off x="111343" y="901711"/>
            <a:ext cx="5648840" cy="14194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275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5B1E8E3-3B7B-66A8-B420-2E7B25E17A5C}"/>
              </a:ext>
            </a:extLst>
          </p:cNvPr>
          <p:cNvSpPr txBox="1">
            <a:spLocks/>
          </p:cNvSpPr>
          <p:nvPr/>
        </p:nvSpPr>
        <p:spPr>
          <a:xfrm>
            <a:off x="0" y="-1513"/>
            <a:ext cx="9906000" cy="848141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275" dirty="0">
              <a:latin typeface="Berlin Sans FB Demi" panose="020E0802020502020306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4BBC470-558F-4BD4-7BA4-57BF5BAE7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36925"/>
            <a:ext cx="4953000" cy="10627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ja-JP" sz="2275" dirty="0">
                <a:latin typeface="Berlin Sans FB Demi" panose="020E0802020502020306" pitchFamily="34" charset="0"/>
              </a:rPr>
              <a:t>NEW</a:t>
            </a:r>
            <a:r>
              <a:rPr lang="ja-JP" altLang="en-US" sz="2275" dirty="0">
                <a:latin typeface="Berlin Sans FB Demi" panose="020E0802020502020306" pitchFamily="34" charset="0"/>
              </a:rPr>
              <a:t> </a:t>
            </a:r>
            <a:r>
              <a:rPr lang="en-US" altLang="ja-JP" sz="2275" dirty="0">
                <a:latin typeface="Berlin Sans FB Demi" panose="020E0802020502020306" pitchFamily="34" charset="0"/>
              </a:rPr>
              <a:t>SENDAGAYA</a:t>
            </a:r>
            <a:r>
              <a:rPr lang="ja-JP" altLang="en-US" sz="2275" dirty="0">
                <a:latin typeface="Berlin Sans FB Demi" panose="020E0802020502020306" pitchFamily="34" charset="0"/>
              </a:rPr>
              <a:t> </a:t>
            </a:r>
            <a:r>
              <a:rPr lang="en-US" altLang="ja-JP" sz="2275" dirty="0">
                <a:latin typeface="Berlin Sans FB Demi" panose="020E0802020502020306" pitchFamily="34" charset="0"/>
              </a:rPr>
              <a:t>MANSION</a:t>
            </a:r>
            <a:br>
              <a:rPr lang="en-US" altLang="ja-JP" sz="2275" dirty="0">
                <a:latin typeface="Berlin Sans FB Demi" panose="020E0802020502020306" pitchFamily="34" charset="0"/>
              </a:rPr>
            </a:br>
            <a:r>
              <a:rPr lang="ja-JP" altLang="en-US" sz="1600" dirty="0">
                <a:latin typeface="Berlin Sans FB Demi" panose="020E0802020502020306" pitchFamily="34" charset="0"/>
              </a:rPr>
              <a:t>ニュー千駄ヶ谷マンション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F26A03B-29B1-ED38-542C-8B9CF3CFF3D4}"/>
              </a:ext>
            </a:extLst>
          </p:cNvPr>
          <p:cNvSpPr txBox="1">
            <a:spLocks/>
          </p:cNvSpPr>
          <p:nvPr/>
        </p:nvSpPr>
        <p:spPr>
          <a:xfrm>
            <a:off x="4953000" y="-81255"/>
            <a:ext cx="4953000" cy="102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JR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総武線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「千駄ヶ谷」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駅　  徒歩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JR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山手線・総武線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「代々木」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駅　徒歩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（都営大江戸線「国立競技場」駅　徒歩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　　副都心線「北参道」駅　徒歩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分）</a:t>
            </a:r>
          </a:p>
          <a:p>
            <a:endParaRPr lang="ja-JP" altLang="en-US" sz="2275" dirty="0">
              <a:latin typeface="Berlin Sans FB Demi" panose="020E0802020502020306" pitchFamily="34" charset="0"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77510842-106A-228B-DEC3-006BF5C9CE4C}"/>
              </a:ext>
            </a:extLst>
          </p:cNvPr>
          <p:cNvSpPr txBox="1">
            <a:spLocks/>
          </p:cNvSpPr>
          <p:nvPr/>
        </p:nvSpPr>
        <p:spPr>
          <a:xfrm>
            <a:off x="193924" y="2404688"/>
            <a:ext cx="5623493" cy="28560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"/>
              </a:lnSpc>
            </a:pP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■所在地：東京都渋谷区千駄ヶ谷</a:t>
            </a:r>
            <a:r>
              <a:rPr lang="en-US" altLang="ja-JP" sz="1000" dirty="0">
                <a:solidFill>
                  <a:schemeClr val="bg1"/>
                </a:solidFill>
              </a:rPr>
              <a:t>1-28-8</a:t>
            </a:r>
            <a:r>
              <a:rPr lang="ja-JP" altLang="en-US" sz="1000" dirty="0">
                <a:solidFill>
                  <a:schemeClr val="bg1"/>
                </a:solidFill>
              </a:rPr>
              <a:t>　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■構造規模：</a:t>
            </a:r>
            <a:r>
              <a:rPr lang="en-US" altLang="ja-JP" sz="1000" dirty="0">
                <a:solidFill>
                  <a:schemeClr val="bg1"/>
                </a:solidFill>
              </a:rPr>
              <a:t>RC</a:t>
            </a:r>
            <a:r>
              <a:rPr lang="ja-JP" altLang="en-US" sz="1000" dirty="0">
                <a:solidFill>
                  <a:schemeClr val="bg1"/>
                </a:solidFill>
              </a:rPr>
              <a:t>造</a:t>
            </a:r>
            <a:r>
              <a:rPr lang="en-US" altLang="ja-JP" sz="1000" dirty="0">
                <a:solidFill>
                  <a:schemeClr val="bg1"/>
                </a:solidFill>
              </a:rPr>
              <a:t>5</a:t>
            </a:r>
            <a:r>
              <a:rPr lang="ja-JP" altLang="en-US" sz="1000" dirty="0">
                <a:solidFill>
                  <a:schemeClr val="bg1"/>
                </a:solidFill>
              </a:rPr>
              <a:t>階建地下</a:t>
            </a:r>
            <a:r>
              <a:rPr lang="en-US" altLang="ja-JP" sz="1000" dirty="0">
                <a:solidFill>
                  <a:schemeClr val="bg1"/>
                </a:solidFill>
              </a:rPr>
              <a:t>1</a:t>
            </a:r>
            <a:r>
              <a:rPr lang="ja-JP" altLang="en-US" sz="1000" dirty="0">
                <a:solidFill>
                  <a:schemeClr val="bg1"/>
                </a:solidFill>
              </a:rPr>
              <a:t>階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■竣工：昭和</a:t>
            </a:r>
            <a:r>
              <a:rPr lang="en-US" altLang="ja-JP" sz="1000" dirty="0">
                <a:solidFill>
                  <a:schemeClr val="bg1"/>
                </a:solidFill>
              </a:rPr>
              <a:t>53</a:t>
            </a:r>
            <a:r>
              <a:rPr lang="ja-JP" altLang="en-US" sz="1000" dirty="0">
                <a:solidFill>
                  <a:schemeClr val="bg1"/>
                </a:solidFill>
              </a:rPr>
              <a:t>年</a:t>
            </a:r>
            <a:r>
              <a:rPr lang="en-US" altLang="ja-JP" sz="1000" dirty="0">
                <a:solidFill>
                  <a:schemeClr val="bg1"/>
                </a:solidFill>
              </a:rPr>
              <a:t>4</a:t>
            </a:r>
            <a:r>
              <a:rPr lang="ja-JP" altLang="en-US" sz="1000" dirty="0">
                <a:solidFill>
                  <a:schemeClr val="bg1"/>
                </a:solidFill>
              </a:rPr>
              <a:t>月　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■図面と現況が異なる場合は現況を優先致します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■設備：共用トイレ</a:t>
            </a:r>
            <a:r>
              <a:rPr lang="en-US" altLang="ja-JP" sz="1000" dirty="0">
                <a:solidFill>
                  <a:schemeClr val="bg1"/>
                </a:solidFill>
              </a:rPr>
              <a:t>B1</a:t>
            </a:r>
            <a:r>
              <a:rPr lang="ja-JP" altLang="en-US" sz="1000" dirty="0">
                <a:solidFill>
                  <a:schemeClr val="bg1"/>
                </a:solidFill>
              </a:rPr>
              <a:t>階・</a:t>
            </a:r>
            <a:r>
              <a:rPr lang="en-US" altLang="ja-JP" sz="1000" dirty="0">
                <a:solidFill>
                  <a:schemeClr val="bg1"/>
                </a:solidFill>
              </a:rPr>
              <a:t>1</a:t>
            </a:r>
            <a:r>
              <a:rPr lang="ja-JP" altLang="en-US" sz="1000" dirty="0">
                <a:solidFill>
                  <a:schemeClr val="bg1"/>
                </a:solidFill>
              </a:rPr>
              <a:t>階、</a:t>
            </a:r>
            <a:r>
              <a:rPr lang="en-US" altLang="ja-JP" sz="1000" dirty="0">
                <a:solidFill>
                  <a:schemeClr val="bg1"/>
                </a:solidFill>
              </a:rPr>
              <a:t>EV1</a:t>
            </a:r>
            <a:r>
              <a:rPr lang="ja-JP" altLang="en-US" sz="1000" dirty="0">
                <a:solidFill>
                  <a:schemeClr val="bg1"/>
                </a:solidFill>
              </a:rPr>
              <a:t>基（</a:t>
            </a:r>
            <a:r>
              <a:rPr lang="en-US" altLang="ja-JP" sz="1000" dirty="0">
                <a:solidFill>
                  <a:schemeClr val="bg1"/>
                </a:solidFill>
              </a:rPr>
              <a:t>6</a:t>
            </a:r>
            <a:r>
              <a:rPr lang="ja-JP" altLang="en-US" sz="1000" dirty="0">
                <a:solidFill>
                  <a:schemeClr val="bg1"/>
                </a:solidFill>
              </a:rPr>
              <a:t>人乗り）、防犯カメラ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■室内：</a:t>
            </a:r>
            <a:r>
              <a:rPr lang="en-US" altLang="ja-JP" sz="1000" dirty="0">
                <a:solidFill>
                  <a:schemeClr val="bg1"/>
                </a:solidFill>
              </a:rPr>
              <a:t>UB</a:t>
            </a:r>
            <a:r>
              <a:rPr lang="ja-JP" altLang="en-US" sz="1000" dirty="0">
                <a:solidFill>
                  <a:schemeClr val="bg1"/>
                </a:solidFill>
              </a:rPr>
              <a:t>内トイレ、キッチン、エアコン（</a:t>
            </a:r>
            <a:r>
              <a:rPr lang="en-US" altLang="ja-JP" sz="1000" dirty="0">
                <a:solidFill>
                  <a:schemeClr val="bg1"/>
                </a:solidFill>
              </a:rPr>
              <a:t>1</a:t>
            </a:r>
            <a:r>
              <a:rPr lang="ja-JP" altLang="en-US" sz="1000" dirty="0">
                <a:solidFill>
                  <a:schemeClr val="bg1"/>
                </a:solidFill>
              </a:rPr>
              <a:t>台）、ライティングレール、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en-US" altLang="ja-JP" sz="1000" dirty="0">
                <a:solidFill>
                  <a:schemeClr val="bg1"/>
                </a:solidFill>
              </a:rPr>
              <a:t>TV</a:t>
            </a:r>
            <a:r>
              <a:rPr lang="ja-JP" altLang="en-US" sz="1000" dirty="0">
                <a:solidFill>
                  <a:schemeClr val="bg1"/>
                </a:solidFill>
              </a:rPr>
              <a:t>モニター付ドアホン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■保証金：</a:t>
            </a:r>
            <a:r>
              <a:rPr lang="en-US" altLang="ja-JP" sz="1000" dirty="0">
                <a:solidFill>
                  <a:schemeClr val="bg1"/>
                </a:solidFill>
              </a:rPr>
              <a:t>4</a:t>
            </a:r>
            <a:r>
              <a:rPr lang="ja-JP" altLang="en-US" sz="1000" dirty="0">
                <a:solidFill>
                  <a:schemeClr val="bg1"/>
                </a:solidFill>
              </a:rPr>
              <a:t>ヶ月（店舗利用の場合、</a:t>
            </a:r>
            <a:r>
              <a:rPr lang="en-US" altLang="ja-JP" sz="1000" dirty="0">
                <a:solidFill>
                  <a:schemeClr val="bg1"/>
                </a:solidFill>
              </a:rPr>
              <a:t>6</a:t>
            </a:r>
            <a:r>
              <a:rPr lang="ja-JP" altLang="en-US" sz="1000" dirty="0">
                <a:solidFill>
                  <a:schemeClr val="bg1"/>
                </a:solidFill>
              </a:rPr>
              <a:t>ヶ月）　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■礼金：無し　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■定期建物賃貸借契約：</a:t>
            </a:r>
            <a:r>
              <a:rPr lang="en-US" altLang="ja-JP" sz="1000" dirty="0">
                <a:solidFill>
                  <a:schemeClr val="bg1"/>
                </a:solidFill>
              </a:rPr>
              <a:t>2</a:t>
            </a:r>
            <a:r>
              <a:rPr lang="ja-JP" altLang="en-US" sz="1000" dirty="0">
                <a:solidFill>
                  <a:schemeClr val="bg1"/>
                </a:solidFill>
              </a:rPr>
              <a:t>年間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■再契約手数料：新賃料の</a:t>
            </a:r>
            <a:r>
              <a:rPr lang="en-US" altLang="ja-JP" sz="1000" dirty="0">
                <a:solidFill>
                  <a:schemeClr val="bg1"/>
                </a:solidFill>
              </a:rPr>
              <a:t>1</a:t>
            </a:r>
            <a:r>
              <a:rPr lang="ja-JP" altLang="en-US" sz="1000" dirty="0">
                <a:solidFill>
                  <a:schemeClr val="bg1"/>
                </a:solidFill>
              </a:rPr>
              <a:t>ヶ月分　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■償却：</a:t>
            </a:r>
            <a:r>
              <a:rPr lang="en-US" altLang="ja-JP" sz="1000" dirty="0">
                <a:solidFill>
                  <a:schemeClr val="bg1"/>
                </a:solidFill>
              </a:rPr>
              <a:t>1</a:t>
            </a:r>
            <a:r>
              <a:rPr lang="ja-JP" altLang="en-US" sz="1000" dirty="0">
                <a:solidFill>
                  <a:schemeClr val="bg1"/>
                </a:solidFill>
              </a:rPr>
              <a:t>ヶ月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</a:t>
            </a:r>
            <a:r>
              <a:rPr lang="en-US" altLang="ja-JP" sz="1000" dirty="0">
                <a:solidFill>
                  <a:schemeClr val="bg1"/>
                </a:solidFill>
              </a:rPr>
              <a:t>1</a:t>
            </a:r>
            <a:r>
              <a:rPr lang="ja-JP" altLang="en-US" sz="1000" dirty="0">
                <a:solidFill>
                  <a:schemeClr val="bg1"/>
                </a:solidFill>
              </a:rPr>
              <a:t>年未満解約違約金あり（賃料の</a:t>
            </a:r>
            <a:r>
              <a:rPr lang="en-US" altLang="ja-JP" sz="1000" dirty="0">
                <a:solidFill>
                  <a:schemeClr val="bg1"/>
                </a:solidFill>
              </a:rPr>
              <a:t>2</a:t>
            </a:r>
            <a:r>
              <a:rPr lang="ja-JP" altLang="en-US" sz="1000" dirty="0">
                <a:solidFill>
                  <a:schemeClr val="bg1"/>
                </a:solidFill>
              </a:rPr>
              <a:t>ヶ月分）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■解約予告期限：</a:t>
            </a:r>
            <a:r>
              <a:rPr lang="en-US" altLang="ja-JP" sz="1000" dirty="0">
                <a:solidFill>
                  <a:schemeClr val="bg1"/>
                </a:solidFill>
              </a:rPr>
              <a:t>3</a:t>
            </a:r>
            <a:r>
              <a:rPr lang="ja-JP" altLang="en-US" sz="1000" dirty="0">
                <a:solidFill>
                  <a:schemeClr val="bg1"/>
                </a:solidFill>
              </a:rPr>
              <a:t>ヶ月前（店舗利用の場合、</a:t>
            </a:r>
            <a:r>
              <a:rPr lang="en-US" altLang="ja-JP" sz="1000" dirty="0">
                <a:solidFill>
                  <a:schemeClr val="bg1"/>
                </a:solidFill>
              </a:rPr>
              <a:t>6</a:t>
            </a:r>
            <a:r>
              <a:rPr lang="ja-JP" altLang="en-US" sz="1000" dirty="0">
                <a:solidFill>
                  <a:schemeClr val="bg1"/>
                </a:solidFill>
              </a:rPr>
              <a:t>ヶ月前）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■当社指定火災保険加入必須　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ja-JP" altLang="en-US" sz="1000" dirty="0">
                <a:solidFill>
                  <a:schemeClr val="bg1"/>
                </a:solidFill>
              </a:rPr>
              <a:t>■当社指定保証会社加入必須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en-US" altLang="ja-JP" sz="1000" dirty="0">
                <a:solidFill>
                  <a:schemeClr val="bg1"/>
                </a:solidFill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</a:rPr>
              <a:t>初回保証料：月額総賃料の</a:t>
            </a:r>
            <a:r>
              <a:rPr lang="en-US" altLang="ja-JP" sz="1000" dirty="0">
                <a:solidFill>
                  <a:schemeClr val="bg1"/>
                </a:solidFill>
              </a:rPr>
              <a:t>1</a:t>
            </a:r>
            <a:r>
              <a:rPr lang="ja-JP" altLang="en-US" sz="1000" dirty="0">
                <a:solidFill>
                  <a:schemeClr val="bg1"/>
                </a:solidFill>
              </a:rPr>
              <a:t>ヶ月分、更新保証料：月額総賃料の</a:t>
            </a:r>
            <a:r>
              <a:rPr lang="en-US" altLang="ja-JP" sz="1000" dirty="0">
                <a:solidFill>
                  <a:schemeClr val="bg1"/>
                </a:solidFill>
              </a:rPr>
              <a:t>10%</a:t>
            </a:r>
            <a:r>
              <a:rPr lang="ja-JP" altLang="en-US" sz="1000" dirty="0">
                <a:solidFill>
                  <a:schemeClr val="bg1"/>
                </a:solidFill>
              </a:rPr>
              <a:t>～</a:t>
            </a:r>
            <a:r>
              <a:rPr lang="en-US" altLang="ja-JP" sz="1000" dirty="0">
                <a:solidFill>
                  <a:schemeClr val="bg1"/>
                </a:solidFill>
              </a:rPr>
              <a:t>/</a:t>
            </a:r>
            <a:r>
              <a:rPr lang="ja-JP" altLang="en-US" sz="1000" dirty="0">
                <a:solidFill>
                  <a:schemeClr val="bg1"/>
                </a:solidFill>
              </a:rPr>
              <a:t>年</a:t>
            </a:r>
            <a:endParaRPr lang="en-US" altLang="ja-JP" sz="1000" dirty="0">
              <a:solidFill>
                <a:schemeClr val="bg1"/>
              </a:solidFill>
            </a:endParaRPr>
          </a:p>
          <a:p>
            <a:pPr algn="l">
              <a:lnSpc>
                <a:spcPct val="10000"/>
              </a:lnSpc>
            </a:pPr>
            <a:r>
              <a:rPr lang="en-US" altLang="ja-JP" sz="1000" dirty="0">
                <a:solidFill>
                  <a:schemeClr val="bg1"/>
                </a:solidFill>
              </a:rPr>
              <a:t>※</a:t>
            </a:r>
            <a:r>
              <a:rPr lang="ja-JP" altLang="en-US" sz="1000" dirty="0">
                <a:solidFill>
                  <a:schemeClr val="bg1"/>
                </a:solidFill>
              </a:rPr>
              <a:t>但し、保証会社によって保証料に増減がございます。</a:t>
            </a:r>
            <a:endParaRPr lang="en-US" altLang="ja-JP" sz="1000" dirty="0">
              <a:solidFill>
                <a:schemeClr val="bg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26" y="5975931"/>
            <a:ext cx="2530473" cy="764761"/>
          </a:xfrm>
          <a:prstGeom prst="rect">
            <a:avLst/>
          </a:prstGeom>
        </p:spPr>
      </p:pic>
      <p:sp>
        <p:nvSpPr>
          <p:cNvPr id="13" name="角丸四角形 55">
            <a:extLst>
              <a:ext uri="{FF2B5EF4-FFF2-40B4-BE49-F238E27FC236}">
                <a16:creationId xmlns:a16="http://schemas.microsoft.com/office/drawing/2014/main" id="{00000000-0008-0000-0000-000038000000}"/>
              </a:ext>
            </a:extLst>
          </p:cNvPr>
          <p:cNvSpPr/>
          <p:nvPr/>
        </p:nvSpPr>
        <p:spPr>
          <a:xfrm>
            <a:off x="0" y="5882062"/>
            <a:ext cx="9906000" cy="952500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7BB2510-8C3C-62F1-8D6F-1ED70E757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50" y="5004455"/>
            <a:ext cx="3944848" cy="641799"/>
          </a:xfrm>
          <a:prstGeom prst="rect">
            <a:avLst/>
          </a:prstGeom>
        </p:spPr>
      </p:pic>
      <p:sp>
        <p:nvSpPr>
          <p:cNvPr id="17" name="字幕 2">
            <a:extLst>
              <a:ext uri="{FF2B5EF4-FFF2-40B4-BE49-F238E27FC236}">
                <a16:creationId xmlns:a16="http://schemas.microsoft.com/office/drawing/2014/main" id="{FDC80B1A-FCF5-BD94-2945-B3D0DF2D6EBE}"/>
              </a:ext>
            </a:extLst>
          </p:cNvPr>
          <p:cNvSpPr txBox="1">
            <a:spLocks/>
          </p:cNvSpPr>
          <p:nvPr/>
        </p:nvSpPr>
        <p:spPr>
          <a:xfrm>
            <a:off x="2870337" y="6006274"/>
            <a:ext cx="2922106" cy="103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ja-JP" altLang="en-US" sz="1000" dirty="0"/>
              <a:t>社団法人　東京都宅地建物取引業協会</a:t>
            </a:r>
            <a:endParaRPr lang="en-US" altLang="ja-JP" sz="1000" dirty="0"/>
          </a:p>
          <a:p>
            <a:pPr algn="l">
              <a:lnSpc>
                <a:spcPct val="50000"/>
              </a:lnSpc>
            </a:pPr>
            <a:r>
              <a:rPr lang="ja-JP" altLang="en-US" sz="1000" dirty="0"/>
              <a:t>社団法人　全国宅地建物取引業協会</a:t>
            </a:r>
            <a:endParaRPr lang="en-US" altLang="ja-JP" sz="1000" dirty="0"/>
          </a:p>
          <a:p>
            <a:pPr algn="l">
              <a:lnSpc>
                <a:spcPct val="50000"/>
              </a:lnSpc>
            </a:pPr>
            <a:r>
              <a:rPr lang="ja-JP" altLang="en-US" sz="1000" dirty="0"/>
              <a:t>東京都知事（</a:t>
            </a:r>
            <a:r>
              <a:rPr lang="en-US" altLang="ja-JP" sz="1000" dirty="0"/>
              <a:t>6</a:t>
            </a:r>
            <a:r>
              <a:rPr lang="ja-JP" altLang="en-US" sz="1000" dirty="0"/>
              <a:t>）第</a:t>
            </a:r>
            <a:r>
              <a:rPr lang="en-US" altLang="ja-JP" sz="1000" dirty="0"/>
              <a:t>76492</a:t>
            </a:r>
            <a:r>
              <a:rPr lang="ja-JP" altLang="en-US" sz="1000" dirty="0"/>
              <a:t>号</a:t>
            </a:r>
            <a:endParaRPr lang="en-US" altLang="ja-JP" sz="1000" dirty="0"/>
          </a:p>
          <a:p>
            <a:pPr algn="l">
              <a:lnSpc>
                <a:spcPct val="50000"/>
              </a:lnSpc>
            </a:pPr>
            <a:r>
              <a:rPr lang="ja-JP" altLang="en-US" sz="1000" dirty="0"/>
              <a:t>取引態様：貸主</a:t>
            </a:r>
            <a:endParaRPr lang="en-US" altLang="ja-JP" sz="1000" dirty="0"/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C140AF05-9E35-74CD-5449-BC0877BF37CE}"/>
              </a:ext>
            </a:extLst>
          </p:cNvPr>
          <p:cNvSpPr txBox="1">
            <a:spLocks/>
          </p:cNvSpPr>
          <p:nvPr/>
        </p:nvSpPr>
        <p:spPr>
          <a:xfrm>
            <a:off x="7320997" y="6006275"/>
            <a:ext cx="2720150" cy="848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ja-JP" altLang="en-US" sz="1000" dirty="0"/>
              <a:t>東京都杉並区高円寺北</a:t>
            </a:r>
            <a:r>
              <a:rPr lang="en-US" altLang="ja-JP" sz="1000" dirty="0"/>
              <a:t>2-22-2</a:t>
            </a:r>
          </a:p>
          <a:p>
            <a:pPr algn="l">
              <a:lnSpc>
                <a:spcPct val="50000"/>
              </a:lnSpc>
            </a:pPr>
            <a:r>
              <a:rPr lang="ja-JP" altLang="en-US" sz="1000" dirty="0"/>
              <a:t>インベスト事業部</a:t>
            </a:r>
            <a:endParaRPr lang="en-US" altLang="ja-JP" sz="1000" dirty="0"/>
          </a:p>
          <a:p>
            <a:pPr algn="l">
              <a:lnSpc>
                <a:spcPct val="50000"/>
              </a:lnSpc>
            </a:pPr>
            <a:r>
              <a:rPr lang="en-US" altLang="ja-JP" sz="1000" dirty="0"/>
              <a:t>TEL</a:t>
            </a:r>
            <a:r>
              <a:rPr lang="ja-JP" altLang="en-US" sz="1000" dirty="0"/>
              <a:t>：</a:t>
            </a:r>
            <a:r>
              <a:rPr lang="en-US" altLang="ja-JP" sz="1000" dirty="0"/>
              <a:t>03-6265-5920</a:t>
            </a:r>
            <a:r>
              <a:rPr lang="ja-JP" altLang="en-US" sz="1000" dirty="0"/>
              <a:t>　</a:t>
            </a:r>
            <a:r>
              <a:rPr lang="en-US" altLang="ja-JP" sz="1000" dirty="0"/>
              <a:t>FAX</a:t>
            </a:r>
            <a:r>
              <a:rPr lang="ja-JP" altLang="en-US" sz="1000" dirty="0"/>
              <a:t>：</a:t>
            </a:r>
            <a:r>
              <a:rPr lang="en-US" altLang="ja-JP" sz="1000" dirty="0"/>
              <a:t>03-6265-5921</a:t>
            </a:r>
          </a:p>
          <a:p>
            <a:pPr algn="l">
              <a:lnSpc>
                <a:spcPct val="50000"/>
              </a:lnSpc>
            </a:pPr>
            <a:r>
              <a:rPr lang="ja-JP" altLang="en-US" sz="1000" dirty="0"/>
              <a:t>担当：伊藤圭市　</a:t>
            </a:r>
            <a:r>
              <a:rPr lang="en-US" altLang="ja-JP" sz="1000" dirty="0"/>
              <a:t>080-8900-0896</a:t>
            </a:r>
          </a:p>
        </p:txBody>
      </p:sp>
      <p:sp>
        <p:nvSpPr>
          <p:cNvPr id="21" name="字幕 2">
            <a:extLst>
              <a:ext uri="{FF2B5EF4-FFF2-40B4-BE49-F238E27FC236}">
                <a16:creationId xmlns:a16="http://schemas.microsoft.com/office/drawing/2014/main" id="{BBBE7208-742C-5BA7-643E-347929D4A5FA}"/>
              </a:ext>
            </a:extLst>
          </p:cNvPr>
          <p:cNvSpPr txBox="1">
            <a:spLocks/>
          </p:cNvSpPr>
          <p:nvPr/>
        </p:nvSpPr>
        <p:spPr>
          <a:xfrm>
            <a:off x="4760014" y="6198344"/>
            <a:ext cx="2441713" cy="103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ja-JP" sz="1400" dirty="0">
                <a:solidFill>
                  <a:srgbClr val="FF0000"/>
                </a:solidFill>
              </a:rPr>
              <a:t>AD1</a:t>
            </a:r>
            <a:r>
              <a:rPr lang="ja-JP" altLang="en-US" sz="1400" dirty="0">
                <a:solidFill>
                  <a:srgbClr val="FF0000"/>
                </a:solidFill>
              </a:rPr>
              <a:t>ヶ月分支給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>
              <a:lnSpc>
                <a:spcPct val="10000"/>
              </a:lnSpc>
            </a:pPr>
            <a:r>
              <a:rPr lang="en-US" altLang="ja-JP" sz="800" dirty="0">
                <a:solidFill>
                  <a:srgbClr val="FF0000"/>
                </a:solidFill>
              </a:rPr>
              <a:t>※</a:t>
            </a:r>
            <a:r>
              <a:rPr lang="ja-JP" altLang="en-US" sz="800" dirty="0">
                <a:solidFill>
                  <a:srgbClr val="FF0000"/>
                </a:solidFill>
              </a:rPr>
              <a:t>振込手数料はご負担ください</a:t>
            </a:r>
            <a:endParaRPr lang="en-US" altLang="ja-JP" sz="800" dirty="0">
              <a:solidFill>
                <a:srgbClr val="FF0000"/>
              </a:solidFill>
            </a:endParaRPr>
          </a:p>
          <a:p>
            <a:pPr>
              <a:lnSpc>
                <a:spcPct val="10000"/>
              </a:lnSpc>
            </a:pPr>
            <a:r>
              <a:rPr lang="en-US" altLang="ja-JP" sz="800" dirty="0">
                <a:solidFill>
                  <a:srgbClr val="FF0000"/>
                </a:solidFill>
              </a:rPr>
              <a:t>※</a:t>
            </a:r>
            <a:r>
              <a:rPr lang="ja-JP" altLang="en-US" sz="800" dirty="0">
                <a:solidFill>
                  <a:srgbClr val="FF0000"/>
                </a:solidFill>
              </a:rPr>
              <a:t>インボイス未登録の場合、</a:t>
            </a:r>
            <a:endParaRPr lang="en-US" altLang="ja-JP" sz="800" dirty="0">
              <a:solidFill>
                <a:srgbClr val="FF0000"/>
              </a:solidFill>
            </a:endParaRPr>
          </a:p>
          <a:p>
            <a:pPr>
              <a:lnSpc>
                <a:spcPct val="10000"/>
              </a:lnSpc>
            </a:pPr>
            <a:r>
              <a:rPr lang="en-US" altLang="ja-JP" sz="800" dirty="0">
                <a:solidFill>
                  <a:srgbClr val="FF0000"/>
                </a:solidFill>
              </a:rPr>
              <a:t>AD</a:t>
            </a:r>
            <a:r>
              <a:rPr lang="ja-JP" altLang="en-US" sz="800" dirty="0">
                <a:solidFill>
                  <a:srgbClr val="FF0000"/>
                </a:solidFill>
              </a:rPr>
              <a:t>減額の可能性がありますのでご了承ください</a:t>
            </a:r>
            <a:endParaRPr lang="en-US" altLang="ja-JP" sz="800" dirty="0">
              <a:solidFill>
                <a:srgbClr val="FF0000"/>
              </a:solidFill>
            </a:endParaRPr>
          </a:p>
        </p:txBody>
      </p:sp>
      <p:pic>
        <p:nvPicPr>
          <p:cNvPr id="25" name="図 24" descr="屋内, 天井, 床, 建物 が含まれている画像">
            <a:extLst>
              <a:ext uri="{FF2B5EF4-FFF2-40B4-BE49-F238E27FC236}">
                <a16:creationId xmlns:a16="http://schemas.microsoft.com/office/drawing/2014/main" id="{5983160E-B03F-4035-38EB-63CF45E48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31" y="2104404"/>
            <a:ext cx="1569298" cy="1176974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021CE85-1165-4318-A6E6-05F2B90FEA00}"/>
              </a:ext>
            </a:extLst>
          </p:cNvPr>
          <p:cNvGrpSpPr/>
          <p:nvPr/>
        </p:nvGrpSpPr>
        <p:grpSpPr>
          <a:xfrm>
            <a:off x="5833183" y="3368470"/>
            <a:ext cx="3944848" cy="1575517"/>
            <a:chOff x="0" y="0"/>
            <a:chExt cx="4778378" cy="1825306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0B1CC6C7-2DC7-44C9-9191-931884869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446" t="27440" b="30845"/>
            <a:stretch/>
          </p:blipFill>
          <p:spPr>
            <a:xfrm>
              <a:off x="0" y="0"/>
              <a:ext cx="4778378" cy="182530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45DEAE5F-40A1-4314-9FEA-65853B3982FA}"/>
                </a:ext>
              </a:extLst>
            </p:cNvPr>
            <p:cNvSpPr/>
            <p:nvPr/>
          </p:nvSpPr>
          <p:spPr>
            <a:xfrm rot="1490305">
              <a:off x="1107407" y="813610"/>
              <a:ext cx="185359" cy="2076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65883612-CE44-4DCB-A043-985B3C73E4EC}"/>
                </a:ext>
              </a:extLst>
            </p:cNvPr>
            <p:cNvGrpSpPr/>
            <p:nvPr/>
          </p:nvGrpSpPr>
          <p:grpSpPr>
            <a:xfrm>
              <a:off x="185211" y="1207952"/>
              <a:ext cx="1142191" cy="241759"/>
              <a:chOff x="185211" y="1207952"/>
              <a:chExt cx="1233488" cy="298026"/>
            </a:xfrm>
          </p:grpSpPr>
          <p:sp>
            <p:nvSpPr>
              <p:cNvPr id="30" name="四角形吹き出し 82">
                <a:extLst>
                  <a:ext uri="{FF2B5EF4-FFF2-40B4-BE49-F238E27FC236}">
                    <a16:creationId xmlns:a16="http://schemas.microsoft.com/office/drawing/2014/main" id="{00000000-0008-0000-0000-000053000000}"/>
                  </a:ext>
                </a:extLst>
              </p:cNvPr>
              <p:cNvSpPr/>
              <p:nvPr/>
            </p:nvSpPr>
            <p:spPr>
              <a:xfrm>
                <a:off x="185211" y="1236520"/>
                <a:ext cx="1231210" cy="215171"/>
              </a:xfrm>
              <a:prstGeom prst="wedgeRectCallout">
                <a:avLst>
                  <a:gd name="adj1" fmla="val 38605"/>
                  <a:gd name="adj2" fmla="val -16316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 b="1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735A8D20-4D0A-44E9-BD89-9724EB5CF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499" y="1207952"/>
                <a:ext cx="1219200" cy="298026"/>
              </a:xfrm>
              <a:prstGeom prst="rect">
                <a:avLst/>
              </a:prstGeom>
            </p:spPr>
          </p:pic>
        </p:grpSp>
      </p:grpSp>
      <p:pic>
        <p:nvPicPr>
          <p:cNvPr id="33" name="図 32" descr="レンガの壁の部屋&#10;&#10;低い精度で">
            <a:extLst>
              <a:ext uri="{FF2B5EF4-FFF2-40B4-BE49-F238E27FC236}">
                <a16:creationId xmlns:a16="http://schemas.microsoft.com/office/drawing/2014/main" id="{3B030E17-05FD-627E-4770-1459A9F46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31" y="881132"/>
            <a:ext cx="1569297" cy="1176972"/>
          </a:xfrm>
          <a:prstGeom prst="rect">
            <a:avLst/>
          </a:prstGeom>
        </p:spPr>
      </p:pic>
      <p:pic>
        <p:nvPicPr>
          <p:cNvPr id="35" name="図 34" descr="建物, 屋外, 座る, ストリート が含まれている画像">
            <a:extLst>
              <a:ext uri="{FF2B5EF4-FFF2-40B4-BE49-F238E27FC236}">
                <a16:creationId xmlns:a16="http://schemas.microsoft.com/office/drawing/2014/main" id="{2950646D-8CBC-C6BD-1C98-4238F0EC2F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9282" y="1192748"/>
            <a:ext cx="2385922" cy="1789443"/>
          </a:xfrm>
          <a:prstGeom prst="rect">
            <a:avLst/>
          </a:prstGeom>
        </p:spPr>
      </p:pic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C81C518D-6751-12E9-1DB8-8DA2486F862F}"/>
              </a:ext>
            </a:extLst>
          </p:cNvPr>
          <p:cNvCxnSpPr>
            <a:cxnSpLocks/>
          </p:cNvCxnSpPr>
          <p:nvPr/>
        </p:nvCxnSpPr>
        <p:spPr>
          <a:xfrm>
            <a:off x="0" y="1474576"/>
            <a:ext cx="57535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0AA8F8-E12F-A1F6-BEEA-3FC3DA1F4F39}"/>
              </a:ext>
            </a:extLst>
          </p:cNvPr>
          <p:cNvSpPr txBox="1"/>
          <p:nvPr/>
        </p:nvSpPr>
        <p:spPr>
          <a:xfrm>
            <a:off x="5833183" y="5587623"/>
            <a:ext cx="4116984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r>
              <a:rPr lang="en-US" altLang="ja-JP" sz="900" dirty="0"/>
              <a:t>※ITANDI</a:t>
            </a:r>
            <a:r>
              <a:rPr lang="ja-JP" altLang="en-US" sz="900" dirty="0"/>
              <a:t> </a:t>
            </a:r>
            <a:r>
              <a:rPr lang="en-US" altLang="ja-JP" sz="900" dirty="0"/>
              <a:t>BB</a:t>
            </a:r>
            <a:r>
              <a:rPr lang="ja-JP" altLang="en-US" sz="900" dirty="0"/>
              <a:t>にて物件検索の際は、</a:t>
            </a:r>
            <a:r>
              <a:rPr lang="ja-JP" altLang="en-US" sz="900" b="1" dirty="0"/>
              <a:t>「居住用物件」</a:t>
            </a:r>
            <a:r>
              <a:rPr lang="ja-JP" altLang="en-US" sz="900" dirty="0"/>
              <a:t>より検索をお願い致します。</a:t>
            </a:r>
            <a:endParaRPr lang="en-US" altLang="ja-JP" sz="900" dirty="0"/>
          </a:p>
          <a:p>
            <a:endParaRPr kumimoji="1" lang="ja-JP" altLang="en-US" sz="900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0B0C2C1-491C-527A-F442-5457DF935C9E}"/>
              </a:ext>
            </a:extLst>
          </p:cNvPr>
          <p:cNvCxnSpPr>
            <a:cxnSpLocks/>
          </p:cNvCxnSpPr>
          <p:nvPr/>
        </p:nvCxnSpPr>
        <p:spPr>
          <a:xfrm>
            <a:off x="895024" y="881132"/>
            <a:ext cx="0" cy="144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4A757F3-6AC7-75B8-57C2-3E9D8CA82E78}"/>
              </a:ext>
            </a:extLst>
          </p:cNvPr>
          <p:cNvCxnSpPr>
            <a:cxnSpLocks/>
          </p:cNvCxnSpPr>
          <p:nvPr/>
        </p:nvCxnSpPr>
        <p:spPr>
          <a:xfrm>
            <a:off x="2157226" y="881132"/>
            <a:ext cx="0" cy="144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D590256B-CB90-D11B-D641-FDE90BD74F4A}"/>
              </a:ext>
            </a:extLst>
          </p:cNvPr>
          <p:cNvCxnSpPr>
            <a:cxnSpLocks/>
          </p:cNvCxnSpPr>
          <p:nvPr/>
        </p:nvCxnSpPr>
        <p:spPr>
          <a:xfrm>
            <a:off x="3271910" y="886430"/>
            <a:ext cx="0" cy="144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0DC06D8-923C-F684-1252-5AB23DA5BD54}"/>
              </a:ext>
            </a:extLst>
          </p:cNvPr>
          <p:cNvCxnSpPr>
            <a:cxnSpLocks/>
          </p:cNvCxnSpPr>
          <p:nvPr/>
        </p:nvCxnSpPr>
        <p:spPr>
          <a:xfrm>
            <a:off x="4293023" y="886430"/>
            <a:ext cx="1917" cy="144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8C5E3E3-F799-A73D-FDB3-C7C86EB373DE}"/>
              </a:ext>
            </a:extLst>
          </p:cNvPr>
          <p:cNvSpPr txBox="1"/>
          <p:nvPr/>
        </p:nvSpPr>
        <p:spPr>
          <a:xfrm>
            <a:off x="133185" y="1008016"/>
            <a:ext cx="72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部屋</a:t>
            </a:r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DA9419F-2F63-2CB3-743D-BEBD2C53540F}"/>
              </a:ext>
            </a:extLst>
          </p:cNvPr>
          <p:cNvSpPr txBox="1"/>
          <p:nvPr/>
        </p:nvSpPr>
        <p:spPr>
          <a:xfrm>
            <a:off x="1136664" y="1008016"/>
            <a:ext cx="72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賃料</a:t>
            </a:r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50021F2-00C2-F696-6E64-B687F8A24DFF}"/>
              </a:ext>
            </a:extLst>
          </p:cNvPr>
          <p:cNvSpPr txBox="1"/>
          <p:nvPr/>
        </p:nvSpPr>
        <p:spPr>
          <a:xfrm>
            <a:off x="2272897" y="1008016"/>
            <a:ext cx="84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共益費</a:t>
            </a:r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7A8CB36-A985-0E6E-63DF-34CE0FE31FEC}"/>
              </a:ext>
            </a:extLst>
          </p:cNvPr>
          <p:cNvSpPr txBox="1"/>
          <p:nvPr/>
        </p:nvSpPr>
        <p:spPr>
          <a:xfrm>
            <a:off x="3416485" y="1008016"/>
            <a:ext cx="72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面積</a:t>
            </a:r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96B8250-9880-DA04-EB3E-47F46F8B3281}"/>
              </a:ext>
            </a:extLst>
          </p:cNvPr>
          <p:cNvSpPr txBox="1"/>
          <p:nvPr/>
        </p:nvSpPr>
        <p:spPr>
          <a:xfrm>
            <a:off x="4584376" y="1008016"/>
            <a:ext cx="84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引渡し</a:t>
            </a:r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BA004FB-8A11-1AE4-B281-4DCA3D27FA57}"/>
              </a:ext>
            </a:extLst>
          </p:cNvPr>
          <p:cNvSpPr txBox="1"/>
          <p:nvPr/>
        </p:nvSpPr>
        <p:spPr>
          <a:xfrm>
            <a:off x="2196104" y="1704161"/>
            <a:ext cx="11056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00" dirty="0">
                <a:solidFill>
                  <a:schemeClr val="bg1"/>
                </a:solidFill>
              </a:rPr>
              <a:t>22,000</a:t>
            </a:r>
            <a:r>
              <a:rPr kumimoji="1" lang="ja-JP" altLang="en-US" sz="1400" dirty="0">
                <a:solidFill>
                  <a:schemeClr val="bg1"/>
                </a:solidFill>
              </a:rPr>
              <a:t>円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3889E0-D6C5-6F38-BCC6-CC376BAD7A91}"/>
              </a:ext>
            </a:extLst>
          </p:cNvPr>
          <p:cNvSpPr txBox="1"/>
          <p:nvPr/>
        </p:nvSpPr>
        <p:spPr>
          <a:xfrm>
            <a:off x="2697650" y="1976054"/>
            <a:ext cx="622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>
                <a:solidFill>
                  <a:schemeClr val="bg1"/>
                </a:solidFill>
              </a:rPr>
              <a:t>※</a:t>
            </a:r>
            <a:r>
              <a:rPr kumimoji="1" lang="ja-JP" altLang="en-US" sz="800" dirty="0">
                <a:solidFill>
                  <a:schemeClr val="bg1"/>
                </a:solidFill>
              </a:rPr>
              <a:t>税込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42602B2-E8FA-0FBF-97D5-A5C9980418A7}"/>
              </a:ext>
            </a:extLst>
          </p:cNvPr>
          <p:cNvSpPr txBox="1"/>
          <p:nvPr/>
        </p:nvSpPr>
        <p:spPr>
          <a:xfrm>
            <a:off x="204042" y="1717363"/>
            <a:ext cx="60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306 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1ADD1CA-A4F8-76A8-8A2F-393BB0565110}"/>
              </a:ext>
            </a:extLst>
          </p:cNvPr>
          <p:cNvSpPr txBox="1"/>
          <p:nvPr/>
        </p:nvSpPr>
        <p:spPr>
          <a:xfrm>
            <a:off x="938594" y="1704161"/>
            <a:ext cx="12276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00" dirty="0">
                <a:solidFill>
                  <a:schemeClr val="bg1"/>
                </a:solidFill>
              </a:rPr>
              <a:t>275,000</a:t>
            </a:r>
            <a:r>
              <a:rPr kumimoji="1" lang="ja-JP" altLang="en-US" sz="1400" dirty="0">
                <a:solidFill>
                  <a:schemeClr val="bg1"/>
                </a:solidFill>
              </a:rPr>
              <a:t>円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CFF731F-0E6A-9512-36CA-F6194ABC4036}"/>
              </a:ext>
            </a:extLst>
          </p:cNvPr>
          <p:cNvSpPr txBox="1"/>
          <p:nvPr/>
        </p:nvSpPr>
        <p:spPr>
          <a:xfrm>
            <a:off x="3284674" y="1717363"/>
            <a:ext cx="1025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43.1</a:t>
            </a:r>
            <a:r>
              <a:rPr kumimoji="1" lang="ja-JP" altLang="en-US" sz="1400" dirty="0">
                <a:solidFill>
                  <a:schemeClr val="bg1"/>
                </a:solidFill>
              </a:rPr>
              <a:t>㎡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E3AF582-C2A2-96AF-CDC6-797FBDAF453B}"/>
              </a:ext>
            </a:extLst>
          </p:cNvPr>
          <p:cNvSpPr txBox="1"/>
          <p:nvPr/>
        </p:nvSpPr>
        <p:spPr>
          <a:xfrm>
            <a:off x="4522428" y="1716301"/>
            <a:ext cx="1025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</a:rPr>
              <a:t>7</a:t>
            </a:r>
            <a:r>
              <a:rPr kumimoji="1" lang="ja-JP" altLang="en-US" sz="1600" dirty="0">
                <a:solidFill>
                  <a:schemeClr val="bg1"/>
                </a:solidFill>
              </a:rPr>
              <a:t>月中旬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73" name="字幕 2">
            <a:extLst>
              <a:ext uri="{FF2B5EF4-FFF2-40B4-BE49-F238E27FC236}">
                <a16:creationId xmlns:a16="http://schemas.microsoft.com/office/drawing/2014/main" id="{1A7F7134-FAA7-DE90-BD79-779CB659E555}"/>
              </a:ext>
            </a:extLst>
          </p:cNvPr>
          <p:cNvSpPr txBox="1">
            <a:spLocks/>
          </p:cNvSpPr>
          <p:nvPr/>
        </p:nvSpPr>
        <p:spPr>
          <a:xfrm>
            <a:off x="111343" y="5362346"/>
            <a:ext cx="5642170" cy="271431"/>
          </a:xfrm>
          <a:prstGeom prst="rect">
            <a:avLst/>
          </a:prstGeom>
          <a:ln w="19050">
            <a:solidFill>
              <a:srgbClr val="9933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1200" b="1" dirty="0"/>
              <a:t>アクセス抜群の好立地！千駄ヶ谷駅から徒歩</a:t>
            </a:r>
            <a:r>
              <a:rPr lang="en-US" altLang="ja-JP" sz="1200" b="1" dirty="0"/>
              <a:t>3</a:t>
            </a:r>
            <a:r>
              <a:rPr lang="ja-JP" altLang="en-US" sz="1200" b="1" dirty="0"/>
              <a:t>分！他沿線も利用可能！</a:t>
            </a:r>
            <a:endParaRPr lang="en-US" altLang="ja-JP" sz="1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8ADED6-AC95-BD70-23A1-9449DF07471C}"/>
              </a:ext>
            </a:extLst>
          </p:cNvPr>
          <p:cNvSpPr txBox="1"/>
          <p:nvPr/>
        </p:nvSpPr>
        <p:spPr>
          <a:xfrm>
            <a:off x="1565009" y="1993059"/>
            <a:ext cx="622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>
                <a:solidFill>
                  <a:schemeClr val="bg1"/>
                </a:solidFill>
              </a:rPr>
              <a:t>※</a:t>
            </a:r>
            <a:r>
              <a:rPr kumimoji="1" lang="ja-JP" altLang="en-US" sz="800" dirty="0">
                <a:solidFill>
                  <a:schemeClr val="bg1"/>
                </a:solidFill>
              </a:rPr>
              <a:t>税込</a:t>
            </a:r>
          </a:p>
        </p:txBody>
      </p:sp>
    </p:spTree>
    <p:extLst>
      <p:ext uri="{BB962C8B-B14F-4D97-AF65-F5344CB8AC3E}">
        <p14:creationId xmlns:p14="http://schemas.microsoft.com/office/powerpoint/2010/main" val="5017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3649</TotalTime>
  <Words>380</Words>
  <Application>Microsoft Office PowerPoint</Application>
  <PresentationFormat>A4 210 x 297 mm</PresentationFormat>
  <Paragraphs>51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HG創英角ﾎﾟｯﾌﾟ体</vt:lpstr>
      <vt:lpstr>ＭＳ Ｐゴシック</vt:lpstr>
      <vt:lpstr>Aptos</vt:lpstr>
      <vt:lpstr>Aptos Display</vt:lpstr>
      <vt:lpstr>Arial</vt:lpstr>
      <vt:lpstr>Berlin Sans FB Demi</vt:lpstr>
      <vt:lpstr>Office テーマ</vt:lpstr>
      <vt:lpstr>NEW SENDAGAYA MANSION ニュー千駄ヶ谷マンション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森 みなみ</dc:creator>
  <cp:lastModifiedBy>森 みなみ</cp:lastModifiedBy>
  <cp:revision>42</cp:revision>
  <dcterms:created xsi:type="dcterms:W3CDTF">2024-09-09T06:30:54Z</dcterms:created>
  <dcterms:modified xsi:type="dcterms:W3CDTF">2026-02-18T04:16:41Z</dcterms:modified>
</cp:coreProperties>
</file>